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</p:sldIdLst>
  <p:sldSz cx="9144000" cy="5143500" type="screen16x9"/>
  <p:notesSz cx="6858000" cy="9144000"/>
  <p:embeddedFontLst>
    <p:embeddedFont>
      <p:font typeface="Bahnschrift Light" panose="020B0502040204020203" pitchFamily="34" charset="0"/>
      <p:regular r:id="rId31"/>
    </p:embeddedFont>
    <p:embeddedFont>
      <p:font typeface="Bahnschrift Light SemiCondensed" panose="020B0502040204020203" pitchFamily="34" charset="0"/>
      <p:regular r:id="rId32"/>
    </p:embeddedFont>
    <p:embeddedFont>
      <p:font typeface="Georgia" panose="02040502050405020303" pitchFamily="18" charset="0"/>
      <p:regular r:id="rId33"/>
      <p:bold r:id="rId34"/>
      <p:italic r:id="rId35"/>
      <p:boldItalic r:id="rId36"/>
    </p:embeddedFont>
    <p:embeddedFont>
      <p:font typeface="Lato" panose="020B0604020202020204" charset="0"/>
      <p:regular r:id="rId37"/>
      <p:bold r:id="rId38"/>
      <p:italic r:id="rId39"/>
      <p:boldItalic r:id="rId40"/>
    </p:embeddedFont>
    <p:embeddedFont>
      <p:font typeface="Lora" panose="020B0604020202020204" charset="0"/>
      <p:regular r:id="rId41"/>
      <p:bold r:id="rId42"/>
      <p:italic r:id="rId43"/>
      <p:boldItalic r:id="rId44"/>
    </p:embeddedFont>
    <p:embeddedFont>
      <p:font typeface="Merriweather" panose="020B0604020202020204" charset="0"/>
      <p:regular r:id="rId45"/>
      <p:bold r:id="rId46"/>
      <p:italic r:id="rId47"/>
      <p:boldItalic r:id="rId48"/>
    </p:embeddedFont>
    <p:embeddedFont>
      <p:font typeface="Montserrat" panose="020B0604020202020204" charset="0"/>
      <p:regular r:id="rId49"/>
      <p:bold r:id="rId50"/>
      <p:italic r:id="rId51"/>
      <p:boldItalic r:id="rId52"/>
    </p:embeddedFont>
    <p:embeddedFont>
      <p:font typeface="MV Boli" panose="02000500030200090000" pitchFamily="2" charset="0"/>
      <p:regular r:id="rId53"/>
    </p:embeddedFont>
    <p:embeddedFont>
      <p:font typeface="Oswald" panose="020B0604020202020204" charset="0"/>
      <p:regular r:id="rId54"/>
      <p:bold r:id="rId55"/>
    </p:embeddedFont>
    <p:embeddedFont>
      <p:font typeface="Playfair Display" panose="020B0604020202020204" charset="0"/>
      <p:regular r:id="rId56"/>
      <p:bold r:id="rId57"/>
      <p:italic r:id="rId58"/>
      <p:boldItalic r:id="rId59"/>
    </p:embeddedFont>
    <p:embeddedFont>
      <p:font typeface="Roboto" panose="020B0604020202020204" charset="0"/>
      <p:regular r:id="rId60"/>
      <p:bold r:id="rId61"/>
      <p:italic r:id="rId62"/>
      <p:boldItalic r:id="rId63"/>
    </p:embeddedFont>
    <p:embeddedFont>
      <p:font typeface="Trebuchet MS" panose="020B0603020202020204" pitchFamily="34" charset="0"/>
      <p:regular r:id="rId64"/>
      <p:bold r:id="rId65"/>
      <p:italic r:id="rId66"/>
      <p:boldItalic r:id="rId67"/>
    </p:embeddedFont>
    <p:embeddedFont>
      <p:font typeface="Verdana" panose="020B0604030504040204" pitchFamily="3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63DDE5-1974-4849-A369-D2F1BA479DB4}">
  <a:tblStyle styleId="{B363DDE5-1974-4849-A369-D2F1BA479D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63" Type="http://schemas.openxmlformats.org/officeDocument/2006/relationships/font" Target="fonts/font33.fntdata"/><Relationship Id="rId68" Type="http://schemas.openxmlformats.org/officeDocument/2006/relationships/font" Target="fonts/font38.fntdata"/><Relationship Id="rId7" Type="http://schemas.openxmlformats.org/officeDocument/2006/relationships/slide" Target="slides/slide6.xml"/><Relationship Id="rId71" Type="http://schemas.openxmlformats.org/officeDocument/2006/relationships/font" Target="fonts/font4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openxmlformats.org/officeDocument/2006/relationships/font" Target="fonts/font36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61" Type="http://schemas.openxmlformats.org/officeDocument/2006/relationships/font" Target="fonts/font3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font" Target="fonts/font35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font" Target="fonts/font34.fntdata"/><Relationship Id="rId69" Type="http://schemas.openxmlformats.org/officeDocument/2006/relationships/font" Target="fonts/font39.fntdata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67" Type="http://schemas.openxmlformats.org/officeDocument/2006/relationships/font" Target="fonts/font37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font" Target="fonts/font32.fntdata"/><Relationship Id="rId70" Type="http://schemas.openxmlformats.org/officeDocument/2006/relationships/font" Target="fonts/font40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035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035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ecae006a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ecae006a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5af3bdec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5af3bdec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ecae006af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ecae006af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ed8e51fe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ed8e51fe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ed8e51fe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ed8e51fe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0ad516566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0ad516566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5c6968c1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5c6968c1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a435cba0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a435cba0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5c6968c1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5c6968c1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ed8e51f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ed8e51f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a435cba0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a435cba0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ed8e51fe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ed8e51fe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ed8e51fe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ed8e51fe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ed8e51fe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ed8e51fe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ed8e51fe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ed8e51fe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5af3bdec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5af3bdec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6f90357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6f90357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ecae006a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ecae006a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4617d5e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4617d5e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a2ec303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a2ec303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5af3bdec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5af3bdec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567378c5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567378c5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0ad516566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0ad516566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ed8e51fe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ed8e51fe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ed8e51f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ed8e51f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gradFill>
          <a:gsLst>
            <a:gs pos="0">
              <a:srgbClr val="FFFF00"/>
            </a:gs>
            <a:gs pos="27000">
              <a:srgbClr val="FDDC7B"/>
            </a:gs>
            <a:gs pos="50000">
              <a:srgbClr val="FFF2CC"/>
            </a:gs>
            <a:gs pos="75000">
              <a:srgbClr val="FFE599"/>
            </a:gs>
            <a:gs pos="100000">
              <a:srgbClr val="FAD25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ssociation_rule_learn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 idx="4294967295"/>
          </p:nvPr>
        </p:nvSpPr>
        <p:spPr>
          <a:xfrm>
            <a:off x="-60750" y="1608200"/>
            <a:ext cx="92655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5000"/>
              </a:lnSpc>
              <a:spcBef>
                <a:spcPts val="3600"/>
              </a:spcBef>
              <a:spcAft>
                <a:spcPts val="18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64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Comparative Analysis of Machine Learning Algorithms</a:t>
            </a:r>
            <a:endParaRPr sz="3880" b="1">
              <a:solidFill>
                <a:srgbClr val="FFFFFF"/>
              </a:solidFill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850" y="104400"/>
            <a:ext cx="2568700" cy="1427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0" name="Google Shape;60;p13"/>
          <p:cNvGraphicFramePr/>
          <p:nvPr/>
        </p:nvGraphicFramePr>
        <p:xfrm>
          <a:off x="2791050" y="2917700"/>
          <a:ext cx="3561900" cy="2133450"/>
        </p:xfrm>
        <a:graphic>
          <a:graphicData uri="http://schemas.openxmlformats.org/drawingml/2006/table">
            <a:tbl>
              <a:tblPr>
                <a:noFill/>
                <a:tableStyleId>{B363DDE5-1974-4849-A369-D2F1BA479DB4}</a:tableStyleId>
              </a:tblPr>
              <a:tblGrid>
                <a:gridCol w="178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Souvik Karmakar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1807228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Sudeshna Dutta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1807232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Indrashis Mitra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1807274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Kinjal Sarkar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1807277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Pratyay Basu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1807291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1" name="Google Shape;61;p13"/>
          <p:cNvSpPr txBox="1"/>
          <p:nvPr/>
        </p:nvSpPr>
        <p:spPr>
          <a:xfrm>
            <a:off x="3004200" y="1608200"/>
            <a:ext cx="3135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latin typeface="Roboto"/>
                <a:ea typeface="Roboto"/>
                <a:cs typeface="Roboto"/>
                <a:sym typeface="Roboto"/>
              </a:rPr>
              <a:t>Guided by - Prof. K.B. Ray</a:t>
            </a:r>
            <a:endParaRPr sz="19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168900" y="555600"/>
            <a:ext cx="3562200" cy="19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/>
              <a:t>Steps to apply ECLAT algorithm</a:t>
            </a:r>
            <a:endParaRPr sz="2900" b="1"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500" y="152400"/>
            <a:ext cx="457311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/>
        </p:nvSpPr>
        <p:spPr>
          <a:xfrm>
            <a:off x="833400" y="373650"/>
            <a:ext cx="7477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3B3E4D"/>
              </a:solidFill>
              <a:highlight>
                <a:srgbClr val="FFFFFF"/>
              </a:highlight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00" y="0"/>
            <a:ext cx="8367774" cy="52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87875" y="4007325"/>
            <a:ext cx="8045400" cy="9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/>
              <a:t>Steps involved in classification </a:t>
            </a:r>
            <a:endParaRPr sz="2900" b="1"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150" y="230300"/>
            <a:ext cx="7596350" cy="39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00" y="257600"/>
            <a:ext cx="8630200" cy="31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0338" y="3371574"/>
            <a:ext cx="2847975" cy="1710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833400" y="373650"/>
            <a:ext cx="7477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3B3E4D"/>
              </a:solidFill>
              <a:highlight>
                <a:srgbClr val="FFFFFF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C91F50-2E75-46EC-9602-4C7E04AB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91" y="44780"/>
            <a:ext cx="5705970" cy="34290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50C34-A7A7-4793-B4EA-48560E9F08C2}"/>
              </a:ext>
            </a:extLst>
          </p:cNvPr>
          <p:cNvSpPr txBox="1"/>
          <p:nvPr/>
        </p:nvSpPr>
        <p:spPr>
          <a:xfrm>
            <a:off x="304800" y="3651690"/>
            <a:ext cx="744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Bahnschrift Light" panose="020B0502040204020203" pitchFamily="34" charset="0"/>
              </a:rPr>
              <a:t>Metrics in a classification report</a:t>
            </a:r>
            <a:endParaRPr lang="en-IN" sz="1800" dirty="0">
              <a:latin typeface="Bahnschrift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00947-604E-4CD5-A7A3-E85F41006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180" y="3543300"/>
            <a:ext cx="4562970" cy="1555420"/>
          </a:xfrm>
          <a:prstGeom prst="rect">
            <a:avLst/>
          </a:prstGeom>
        </p:spPr>
      </p:pic>
      <p:pic>
        <p:nvPicPr>
          <p:cNvPr id="1026" name="Picture 2" descr="The Wolf and The Shepherd - Fables of Aesop">
            <a:extLst>
              <a:ext uri="{FF2B5EF4-FFF2-40B4-BE49-F238E27FC236}">
                <a16:creationId xmlns:a16="http://schemas.microsoft.com/office/drawing/2014/main" id="{129FA861-6B7B-4F4C-B335-9D240B901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808" y="939136"/>
            <a:ext cx="210502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/>
        </p:nvSpPr>
        <p:spPr>
          <a:xfrm>
            <a:off x="660200" y="67350"/>
            <a:ext cx="64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look at the code behind our model(1)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3">
            <a:alphaModFix/>
          </a:blip>
          <a:srcRect t="11684"/>
          <a:stretch/>
        </p:blipFill>
        <p:spPr>
          <a:xfrm>
            <a:off x="96675" y="559950"/>
            <a:ext cx="3173675" cy="19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636" y="500137"/>
            <a:ext cx="3572614" cy="23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8925" y="2668275"/>
            <a:ext cx="3608250" cy="23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/>
        </p:nvSpPr>
        <p:spPr>
          <a:xfrm>
            <a:off x="660200" y="245650"/>
            <a:ext cx="647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A look at the code behind our model(2)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25" y="2067025"/>
            <a:ext cx="8424375" cy="28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725" y="768850"/>
            <a:ext cx="8487780" cy="9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Visuals</a:t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914175"/>
            <a:ext cx="3947050" cy="3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14175"/>
            <a:ext cx="4496375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/>
          <p:nvPr/>
        </p:nvSpPr>
        <p:spPr>
          <a:xfrm>
            <a:off x="2011350" y="199600"/>
            <a:ext cx="376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Visuals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00" y="530150"/>
            <a:ext cx="6598700" cy="42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/>
        </p:nvSpPr>
        <p:spPr>
          <a:xfrm>
            <a:off x="3162850" y="92100"/>
            <a:ext cx="230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Results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7139475" y="1259000"/>
            <a:ext cx="18117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Roboto"/>
                <a:ea typeface="Roboto"/>
                <a:cs typeface="Roboto"/>
                <a:sym typeface="Roboto"/>
              </a:rPr>
              <a:t>Higher lift </a:t>
            </a:r>
            <a:endParaRPr sz="21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Roboto"/>
                <a:ea typeface="Roboto"/>
                <a:cs typeface="Roboto"/>
                <a:sym typeface="Roboto"/>
              </a:rPr>
              <a:t>=</a:t>
            </a:r>
            <a:endParaRPr sz="21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Roboto"/>
                <a:ea typeface="Roboto"/>
                <a:cs typeface="Roboto"/>
                <a:sym typeface="Roboto"/>
              </a:rPr>
              <a:t> more association between elements</a:t>
            </a:r>
            <a:endParaRPr sz="21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25" y="76200"/>
            <a:ext cx="582020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/>
        </p:nvSpPr>
        <p:spPr>
          <a:xfrm>
            <a:off x="6341100" y="1412550"/>
            <a:ext cx="26562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Roboto"/>
                <a:ea typeface="Roboto"/>
                <a:cs typeface="Roboto"/>
                <a:sym typeface="Roboto"/>
              </a:rPr>
              <a:t>More support </a:t>
            </a:r>
            <a:endParaRPr sz="21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Roboto"/>
                <a:ea typeface="Roboto"/>
                <a:cs typeface="Roboto"/>
                <a:sym typeface="Roboto"/>
              </a:rPr>
              <a:t>= </a:t>
            </a:r>
            <a:endParaRPr sz="21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Roboto"/>
                <a:ea typeface="Roboto"/>
                <a:cs typeface="Roboto"/>
                <a:sym typeface="Roboto"/>
              </a:rPr>
              <a:t>greater likelihood of being bought together</a:t>
            </a:r>
            <a:endParaRPr sz="21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0" y="584450"/>
            <a:ext cx="9047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900"/>
              <a:buFont typeface="Playfair Display"/>
              <a:buAutoNum type="arabicPeriod"/>
            </a:pPr>
            <a:r>
              <a:rPr lang="en" sz="1900" b="1" dirty="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 develop a medicine recommendation system through market basket analysis to counter the problem of medicine shortage</a:t>
            </a:r>
            <a:endParaRPr sz="1900" b="1" dirty="0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900"/>
              <a:buFont typeface="Playfair Display"/>
              <a:buAutoNum type="arabicPeriod"/>
            </a:pPr>
            <a:r>
              <a:rPr lang="en" sz="1900" b="1" dirty="0">
                <a:solidFill>
                  <a:srgbClr val="4C11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Study behaviour of classifiers based on their accuracy in DNA classification</a:t>
            </a:r>
            <a:endParaRPr sz="1900" b="1" dirty="0">
              <a:solidFill>
                <a:srgbClr val="4C11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750600" y="184250"/>
            <a:ext cx="164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Objectives -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96450" y="2347600"/>
            <a:ext cx="89511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Merriweather"/>
              <a:buChar char="●"/>
            </a:pPr>
            <a:r>
              <a:rPr lang="en" sz="1800" b="1" dirty="0">
                <a:solidFill>
                  <a:srgbClr val="0C343D"/>
                </a:solidFill>
                <a:latin typeface="Merriweather"/>
                <a:ea typeface="Merriweather"/>
                <a:cs typeface="Merriweather"/>
                <a:sym typeface="Merriweather"/>
              </a:rPr>
              <a:t>Patients do not face the issue of shortage of medicines - they can get whatever medicine they want,at any time</a:t>
            </a:r>
            <a:endParaRPr sz="1800" b="1" dirty="0">
              <a:solidFill>
                <a:srgbClr val="0C343D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Merriweather"/>
              <a:buChar char="●"/>
            </a:pPr>
            <a:r>
              <a:rPr lang="en" sz="1800" b="1" dirty="0">
                <a:solidFill>
                  <a:srgbClr val="0C343D"/>
                </a:solidFill>
                <a:latin typeface="Merriweather"/>
                <a:ea typeface="Merriweather"/>
                <a:cs typeface="Merriweather"/>
                <a:sym typeface="Merriweather"/>
              </a:rPr>
              <a:t>Pharmacists can understand which medicines are being brought most,so that they can adequately stock them,thus not having to turn down customers and profiting from their business</a:t>
            </a:r>
            <a:endParaRPr sz="1800" b="1" dirty="0">
              <a:solidFill>
                <a:srgbClr val="0C343D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Merriweather"/>
              <a:buChar char="●"/>
            </a:pPr>
            <a:r>
              <a:rPr lang="en" sz="1800" b="1" dirty="0">
                <a:solidFill>
                  <a:srgbClr val="0C343D"/>
                </a:solidFill>
                <a:latin typeface="Merriweather"/>
                <a:ea typeface="Merriweather"/>
                <a:cs typeface="Merriweather"/>
                <a:sym typeface="Merriweather"/>
              </a:rPr>
              <a:t>No shortage in medicine supply means elimination of medical black market,thus helping in growth of economy</a:t>
            </a:r>
            <a:endParaRPr sz="1800" b="1" dirty="0">
              <a:solidFill>
                <a:srgbClr val="0C343D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Merriweather"/>
              <a:buChar char="●"/>
            </a:pPr>
            <a:r>
              <a:rPr lang="en" sz="1800" b="1" dirty="0">
                <a:solidFill>
                  <a:srgbClr val="0C343D"/>
                </a:solidFill>
                <a:latin typeface="Merriweather"/>
                <a:ea typeface="Merriweather"/>
                <a:cs typeface="Merriweather"/>
                <a:sym typeface="Merriweather"/>
              </a:rPr>
              <a:t>Study of classifiers would lead to better informed choices related to the use of medicines based on genetic characteristics</a:t>
            </a:r>
            <a:endParaRPr sz="1800" b="1" dirty="0">
              <a:solidFill>
                <a:srgbClr val="0C343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2840450" y="1870600"/>
            <a:ext cx="3239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Why did we do this?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675" y="307075"/>
            <a:ext cx="7172650" cy="39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640080" y="4449550"/>
            <a:ext cx="8267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Lora"/>
                <a:ea typeface="Lora"/>
                <a:cs typeface="Lora"/>
                <a:sym typeface="Lora"/>
              </a:rPr>
              <a:t>Representation of the top-10 medicines bought together - </a:t>
            </a:r>
            <a:r>
              <a:rPr lang="en-IN" sz="2000" b="1" dirty="0" err="1">
                <a:latin typeface="Lora"/>
                <a:ea typeface="Lora"/>
                <a:cs typeface="Lora"/>
                <a:sym typeface="Lora"/>
              </a:rPr>
              <a:t>Apriori</a:t>
            </a:r>
            <a:endParaRPr sz="2000" b="1" dirty="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/>
        </p:nvSpPr>
        <p:spPr>
          <a:xfrm>
            <a:off x="1048375" y="4449550"/>
            <a:ext cx="717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Lora"/>
                <a:ea typeface="Lora"/>
                <a:cs typeface="Lora"/>
                <a:sym typeface="Lora"/>
              </a:rPr>
              <a:t>Representation of the most popular drugs - </a:t>
            </a:r>
            <a:r>
              <a:rPr lang="en-IN" sz="2000" b="1" dirty="0">
                <a:latin typeface="Lora"/>
                <a:ea typeface="Lora"/>
                <a:cs typeface="Lora"/>
                <a:sym typeface="Lora"/>
              </a:rPr>
              <a:t>ECLAT</a:t>
            </a:r>
            <a:endParaRPr sz="2000" b="1" dirty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25" y="152400"/>
            <a:ext cx="8275651" cy="42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/>
        </p:nvSpPr>
        <p:spPr>
          <a:xfrm>
            <a:off x="76775" y="4449550"/>
            <a:ext cx="8874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Lora"/>
                <a:ea typeface="Lora"/>
                <a:cs typeface="Lora"/>
                <a:sym typeface="Lora"/>
              </a:rPr>
              <a:t>Classification report showing various metrics to measure performance</a:t>
            </a:r>
            <a:endParaRPr sz="2000" b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50" y="229175"/>
            <a:ext cx="8312875" cy="422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/>
        </p:nvSpPr>
        <p:spPr>
          <a:xfrm>
            <a:off x="76775" y="4449550"/>
            <a:ext cx="8874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Lora"/>
                <a:ea typeface="Lora"/>
                <a:cs typeface="Lora"/>
                <a:sym typeface="Lora"/>
              </a:rPr>
              <a:t>Comparison of various classifiers based on their accuracy</a:t>
            </a:r>
            <a:endParaRPr sz="2000" b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3" name="Google Shape;203;p35"/>
          <p:cNvPicPr preferRelativeResize="0"/>
          <p:nvPr/>
        </p:nvPicPr>
        <p:blipFill rotWithShape="1">
          <a:blip r:embed="rId3">
            <a:alphaModFix/>
          </a:blip>
          <a:srcRect l="1117"/>
          <a:stretch/>
        </p:blipFill>
        <p:spPr>
          <a:xfrm>
            <a:off x="460600" y="167750"/>
            <a:ext cx="8122124" cy="41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600" y="38388"/>
            <a:ext cx="5758600" cy="50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/>
        </p:nvSpPr>
        <p:spPr>
          <a:xfrm>
            <a:off x="833400" y="373650"/>
            <a:ext cx="7477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 b="1">
                <a:solidFill>
                  <a:srgbClr val="3B3E4D"/>
                </a:solidFill>
                <a:latin typeface="Roboto"/>
                <a:ea typeface="Roboto"/>
                <a:cs typeface="Roboto"/>
                <a:sym typeface="Roboto"/>
              </a:rPr>
              <a:t>Future Scope</a:t>
            </a:r>
            <a:endParaRPr sz="2350" b="1">
              <a:solidFill>
                <a:srgbClr val="3B3E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37"/>
          <p:cNvSpPr txBox="1"/>
          <p:nvPr/>
        </p:nvSpPr>
        <p:spPr>
          <a:xfrm>
            <a:off x="153550" y="1059400"/>
            <a:ext cx="8552100" cy="3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Merriweather"/>
              <a:buChar char="❖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This model will recommend the best associated combination of medicines that go along with each other in  a certain manner based on the previous sales of those medicines. Thus it allows optimal transactions to happen between the patient and the chemist.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❖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Moreover , it allows the chemist to update his/her stocks to its full potential at any given point of time so that the patient can get the best possible variants of the medicines , whenever he/she needs it .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❖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Furthermore,this will also allow lead to infrastructural casualties in a healthcare center as it will always ensure that the best possible medicine or other health equipment are available at all times of the year . This will boost the lack of technical and managerial policies that are lacking today in different healthcare centres across India .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erriweather"/>
              <a:buChar char="❖"/>
            </a:pPr>
            <a:r>
              <a:rPr lang="en" dirty="0">
                <a:latin typeface="Merriweather"/>
                <a:ea typeface="Merriweather"/>
                <a:cs typeface="Merriweather"/>
                <a:sym typeface="Merriweather"/>
              </a:rPr>
              <a:t>The model can be further enhanced with UI/UX design which will allow a patient and his/her family to get a clear visual understanding of the current status of the  different healthcare facilities that are available at a healthcare center.</a:t>
            </a:r>
            <a:endParaRPr sz="16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/>
        </p:nvSpPr>
        <p:spPr>
          <a:xfrm>
            <a:off x="226950" y="492600"/>
            <a:ext cx="8690100" cy="492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latin typeface="Verdana"/>
                <a:ea typeface="Verdana"/>
                <a:cs typeface="Verdana"/>
                <a:sym typeface="Verdana"/>
              </a:rPr>
              <a:t>[1]. P. S. Mung and S. Phyu. Effective analytics on healthcare big data using ensemble learning. In 2020 IEEE Conference on Computer Applications(ICCA), pages 1–4, 2020.</a:t>
            </a:r>
            <a:endParaRPr sz="12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dirty="0">
                <a:latin typeface="Verdana"/>
                <a:ea typeface="Verdana"/>
                <a:cs typeface="Verdana"/>
                <a:sym typeface="Verdana"/>
              </a:rPr>
              <a:t>[2]. Samer Ellahham</a:t>
            </a:r>
            <a:r>
              <a:rPr lang="en" sz="1200" b="1" dirty="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200" dirty="0">
                <a:latin typeface="Verdana"/>
                <a:ea typeface="Verdana"/>
                <a:cs typeface="Verdana"/>
                <a:sym typeface="Verdana"/>
              </a:rPr>
              <a:t>Artificial intelligence in the diagnosis and management of COVID-19: a narrative review, </a:t>
            </a:r>
            <a:r>
              <a:rPr lang="en" sz="1200" i="1" dirty="0">
                <a:latin typeface="Verdana"/>
                <a:ea typeface="Verdana"/>
                <a:cs typeface="Verdana"/>
                <a:sym typeface="Verdana"/>
              </a:rPr>
              <a:t>Journal of Medical Artificial Intelligence</a:t>
            </a:r>
            <a:r>
              <a:rPr lang="en" sz="1200" dirty="0">
                <a:latin typeface="Verdana"/>
                <a:ea typeface="Verdana"/>
                <a:cs typeface="Verdana"/>
                <a:sym typeface="Verdana"/>
              </a:rPr>
              <a:t>,2021</a:t>
            </a:r>
            <a:endParaRPr sz="12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latin typeface="Verdana"/>
                <a:ea typeface="Verdana"/>
                <a:cs typeface="Verdana"/>
                <a:sym typeface="Verdana"/>
              </a:rPr>
              <a:t>[3]. Dave DeCaprio, Joseph Gartner, Carol J. McCall, Thadeus Burgess, Kristian Garcia, Sarthak Kothari, Shaayaan Sayed, Building a COVID-19 vulnerability index, </a:t>
            </a:r>
            <a:r>
              <a:rPr lang="en" sz="1200" i="1" dirty="0">
                <a:latin typeface="Verdana"/>
                <a:ea typeface="Verdana"/>
                <a:cs typeface="Verdana"/>
                <a:sym typeface="Verdana"/>
              </a:rPr>
              <a:t>Journal of Medical Artificial Intelligence</a:t>
            </a:r>
            <a:r>
              <a:rPr lang="en" sz="1200" dirty="0">
                <a:latin typeface="Verdana"/>
                <a:ea typeface="Verdana"/>
                <a:cs typeface="Verdana"/>
                <a:sym typeface="Verdana"/>
              </a:rPr>
              <a:t>,2020</a:t>
            </a:r>
            <a:endParaRPr sz="12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latin typeface="Verdana"/>
                <a:ea typeface="Verdana"/>
                <a:cs typeface="Verdana"/>
                <a:sym typeface="Verdana"/>
              </a:rPr>
              <a:t>[4]. Dharavath Ramesh, Pranshu Suraj, and Lokendra Saini. Big data analytics in healthcare: A survey approach. In 2016 International Conference on Microelectronics, Computing and Communications (MicroCom), pages 1–6. IEEE, 2016</a:t>
            </a:r>
            <a:endParaRPr sz="12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latin typeface="Verdana"/>
                <a:ea typeface="Verdana"/>
                <a:cs typeface="Verdana"/>
                <a:sym typeface="Verdana"/>
              </a:rPr>
              <a:t>[5]. Munira Ferdous, Jui Debnath and Narayan Ranjan Chakraborty,Machine Learning Algorithms in Healthcare: A Literature Survey .In 11th International Conference on Computing, Communication and Networking Technologies (ICCCNT),2020.</a:t>
            </a:r>
            <a:endParaRPr sz="12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latin typeface="Verdana"/>
                <a:ea typeface="Verdana"/>
                <a:cs typeface="Verdana"/>
                <a:sym typeface="Verdana"/>
              </a:rPr>
              <a:t>[6]. Shweta Ganiger and KMM Rajashekharaiah. Chronic diseases diagnosis using machine learning. In 2018 International Conference on Circuits and Systems in Digital Enterprise Technology (ICCSDET), pages 1–6. IEEE, 2018.</a:t>
            </a:r>
            <a:endParaRPr sz="12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dirty="0">
                <a:latin typeface="Verdana"/>
                <a:ea typeface="Verdana"/>
                <a:cs typeface="Verdana"/>
                <a:sym typeface="Verdana"/>
              </a:rPr>
              <a:t>[7]. Pahulpreet Singh Kohli and Shriya Arora. Application of machine learning in disease prediction. In 2018 4th International Conference on Computing Communication and Automation (ICCCA), pages 1–4. IEEE, 2018.</a:t>
            </a:r>
            <a:endParaRPr sz="12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0" name="Google Shape;220;p38"/>
          <p:cNvSpPr txBox="1"/>
          <p:nvPr/>
        </p:nvSpPr>
        <p:spPr>
          <a:xfrm>
            <a:off x="3305400" y="0"/>
            <a:ext cx="253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A3A3A"/>
                </a:solidFill>
                <a:latin typeface="Georgia"/>
                <a:ea typeface="Georgia"/>
                <a:cs typeface="Georgia"/>
                <a:sym typeface="Georgia"/>
              </a:rPr>
              <a:t>References </a:t>
            </a:r>
            <a:endParaRPr sz="2000" b="1">
              <a:solidFill>
                <a:srgbClr val="3A3A3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10F249-D476-4C8E-A9D0-AB805BD31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640" y="283415"/>
            <a:ext cx="5998800" cy="60510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Publications</a:t>
            </a:r>
            <a:endParaRPr lang="en-IN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FE3704-054A-45A8-9A79-4248BF66105E}"/>
              </a:ext>
            </a:extLst>
          </p:cNvPr>
          <p:cNvSpPr txBox="1"/>
          <p:nvPr/>
        </p:nvSpPr>
        <p:spPr>
          <a:xfrm>
            <a:off x="388620" y="1028700"/>
            <a:ext cx="8610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 </a:t>
            </a:r>
            <a:endParaRPr lang="en-IN" sz="1200" dirty="0"/>
          </a:p>
          <a:p>
            <a:pPr lvl="2" algn="just"/>
            <a:r>
              <a:rPr lang="en-IN" sz="1600" dirty="0">
                <a:latin typeface="Bahnschrift Light SemiCondensed" panose="020B0502040204020203" pitchFamily="34" charset="0"/>
              </a:rPr>
              <a:t>1.  Paper presented in International Conference on Robotics, Control and Computer Vision (ICRCCV 2022) </a:t>
            </a:r>
            <a:endParaRPr lang="en-IN" dirty="0">
              <a:latin typeface="Bahnschrift Light SemiCondensed" panose="020B0502040204020203" pitchFamily="34" charset="0"/>
            </a:endParaRPr>
          </a:p>
          <a:p>
            <a:pPr algn="just"/>
            <a:r>
              <a:rPr lang="en-IN" sz="1600" dirty="0">
                <a:latin typeface="Bahnschrift Light SemiCondensed" panose="020B0502040204020203" pitchFamily="34" charset="0"/>
              </a:rPr>
              <a:t>I Mitra, S </a:t>
            </a:r>
            <a:r>
              <a:rPr lang="en-IN" sz="1600" dirty="0" err="1">
                <a:latin typeface="Bahnschrift Light SemiCondensed" panose="020B0502040204020203" pitchFamily="34" charset="0"/>
              </a:rPr>
              <a:t>Karmakar</a:t>
            </a:r>
            <a:r>
              <a:rPr lang="en-IN" sz="1600" dirty="0">
                <a:latin typeface="Bahnschrift Light SemiCondensed" panose="020B0502040204020203" pitchFamily="34" charset="0"/>
              </a:rPr>
              <a:t> , KB Ray  and T Kar , </a:t>
            </a:r>
            <a:r>
              <a:rPr lang="en-IN" sz="1600" dirty="0" err="1">
                <a:latin typeface="Bahnschrift Light SemiCondensed" panose="020B0502040204020203" pitchFamily="34" charset="0"/>
              </a:rPr>
              <a:t>Apriori</a:t>
            </a:r>
            <a:r>
              <a:rPr lang="en-IN" sz="1600" dirty="0">
                <a:latin typeface="Bahnschrift Light SemiCondensed" panose="020B0502040204020203" pitchFamily="34" charset="0"/>
              </a:rPr>
              <a:t> based medicine recommendation system, as Proceedings in: </a:t>
            </a:r>
            <a:r>
              <a:rPr lang="en-IN" sz="1600" i="1" dirty="0">
                <a:latin typeface="Bahnschrift Light SemiCondensed" panose="020B0502040204020203" pitchFamily="34" charset="0"/>
              </a:rPr>
              <a:t>International Conference on Robotics, Control and Computer Vision (ICRCCV),</a:t>
            </a:r>
            <a:r>
              <a:rPr lang="en-IN" sz="1600" dirty="0">
                <a:latin typeface="Bahnschrift Light SemiCondensed" panose="020B0502040204020203" pitchFamily="34" charset="0"/>
              </a:rPr>
              <a:t>Springer ,2022.</a:t>
            </a:r>
            <a:endParaRPr lang="en-IN" dirty="0">
              <a:latin typeface="Bahnschrift Light SemiCondensed" panose="020B0502040204020203" pitchFamily="34" charset="0"/>
            </a:endParaRPr>
          </a:p>
          <a:p>
            <a:pPr algn="just"/>
            <a:r>
              <a:rPr lang="en-IN" sz="1600" dirty="0">
                <a:latin typeface="Bahnschrift Light SemiCondensed" panose="020B0502040204020203" pitchFamily="34" charset="0"/>
              </a:rPr>
              <a:t>To be published by Springer as proceedings in Lecture Notes in Electrical Engineering series. (Communicated)</a:t>
            </a:r>
            <a:endParaRPr lang="en-IN" dirty="0">
              <a:latin typeface="Bahnschrift Light SemiCondensed" panose="020B0502040204020203" pitchFamily="34" charset="0"/>
            </a:endParaRPr>
          </a:p>
          <a:p>
            <a:pPr algn="just"/>
            <a:r>
              <a:rPr lang="en-IN" sz="1600" dirty="0">
                <a:latin typeface="Bahnschrift Light SemiCondensed" panose="020B0502040204020203" pitchFamily="34" charset="0"/>
              </a:rPr>
              <a:t> </a:t>
            </a:r>
          </a:p>
          <a:p>
            <a:pPr algn="just"/>
            <a:r>
              <a:rPr lang="en-IN" sz="1600" dirty="0">
                <a:latin typeface="Bahnschrift Light SemiCondensed" panose="020B0502040204020203" pitchFamily="34" charset="0"/>
              </a:rPr>
              <a:t> </a:t>
            </a:r>
            <a:endParaRPr lang="en-IN" dirty="0">
              <a:latin typeface="Bahnschrift Light SemiCondensed" panose="020B0502040204020203" pitchFamily="34" charset="0"/>
            </a:endParaRPr>
          </a:p>
          <a:p>
            <a:pPr algn="just"/>
            <a:r>
              <a:rPr lang="en-IN" sz="1600" dirty="0">
                <a:latin typeface="Bahnschrift Light SemiCondensed" panose="020B0502040204020203" pitchFamily="34" charset="0"/>
              </a:rPr>
              <a:t>2.   Book chapter titled</a:t>
            </a:r>
            <a:r>
              <a:rPr lang="en-IN" sz="1600" b="1" dirty="0">
                <a:latin typeface="Bahnschrift Light SemiCondensed" panose="020B0502040204020203" pitchFamily="34" charset="0"/>
              </a:rPr>
              <a:t> “</a:t>
            </a:r>
            <a:r>
              <a:rPr lang="en-IN" sz="1600" dirty="0" err="1">
                <a:latin typeface="Bahnschrift Light SemiCondensed" panose="020B0502040204020203" pitchFamily="34" charset="0"/>
              </a:rPr>
              <a:t>IoMT</a:t>
            </a:r>
            <a:r>
              <a:rPr lang="en-IN" sz="1600" dirty="0">
                <a:latin typeface="Bahnschrift Light SemiCondensed" panose="020B0502040204020203" pitchFamily="34" charset="0"/>
              </a:rPr>
              <a:t> based Smart Health Monitoring: The Future of Health Care</a:t>
            </a:r>
            <a:r>
              <a:rPr lang="en-IN" sz="1600" b="1" dirty="0">
                <a:latin typeface="Bahnschrift Light SemiCondensed" panose="020B0502040204020203" pitchFamily="34" charset="0"/>
              </a:rPr>
              <a:t>” </a:t>
            </a:r>
            <a:r>
              <a:rPr lang="en-IN" sz="1600" dirty="0">
                <a:latin typeface="Bahnschrift Light SemiCondensed" panose="020B0502040204020203" pitchFamily="34" charset="0"/>
              </a:rPr>
              <a:t>in BDAF-IOT-2021 edited CRC Book entitled “</a:t>
            </a:r>
            <a:r>
              <a:rPr lang="en-IN" sz="1600" b="1" i="1" dirty="0">
                <a:latin typeface="Bahnschrift Light SemiCondensed" panose="020B0502040204020203" pitchFamily="34" charset="0"/>
              </a:rPr>
              <a:t>Big data analytics in Fog-enabled IoT Networks:</a:t>
            </a:r>
            <a:r>
              <a:rPr lang="en-IN" sz="1600" b="1" dirty="0">
                <a:latin typeface="Bahnschrift Light SemiCondensed" panose="020B0502040204020203" pitchFamily="34" charset="0"/>
              </a:rPr>
              <a:t> </a:t>
            </a:r>
            <a:r>
              <a:rPr lang="en-IN" sz="1600" b="1" i="1" dirty="0">
                <a:latin typeface="Bahnschrift Light SemiCondensed" panose="020B0502040204020203" pitchFamily="34" charset="0"/>
              </a:rPr>
              <a:t>towards a privacy and Security perspective approach</a:t>
            </a:r>
            <a:r>
              <a:rPr lang="en-IN" sz="1600" dirty="0">
                <a:latin typeface="Bahnschrift Light SemiCondensed" panose="020B0502040204020203" pitchFamily="34" charset="0"/>
              </a:rPr>
              <a:t>” . (Communicated)</a:t>
            </a:r>
            <a:endParaRPr lang="en-IN" dirty="0">
              <a:latin typeface="Bahnschrift Light SemiCondensed" panose="020B0502040204020203" pitchFamily="34" charset="0"/>
            </a:endParaRPr>
          </a:p>
          <a:p>
            <a:pPr algn="just"/>
            <a:r>
              <a:rPr lang="en-IN" sz="1600" dirty="0">
                <a:latin typeface="Bahnschrift Light SemiCondensed" panose="020B0502040204020203" pitchFamily="34" charset="0"/>
              </a:rPr>
              <a:t>I. Mitra, Y. Srivastava, KB Ray and T. Kar, “</a:t>
            </a:r>
            <a:r>
              <a:rPr lang="en-IN" sz="1600" dirty="0" err="1">
                <a:latin typeface="Bahnschrift Light SemiCondensed" panose="020B0502040204020203" pitchFamily="34" charset="0"/>
              </a:rPr>
              <a:t>IoMT</a:t>
            </a:r>
            <a:r>
              <a:rPr lang="en-IN" sz="1600" dirty="0">
                <a:latin typeface="Bahnschrift Light SemiCondensed" panose="020B0502040204020203" pitchFamily="34" charset="0"/>
              </a:rPr>
              <a:t> based Smart Health Monitoring: The Future of Health Care” in </a:t>
            </a:r>
            <a:r>
              <a:rPr lang="en-IN" sz="1600" i="1" dirty="0">
                <a:latin typeface="Bahnschrift Light SemiCondensed" panose="020B0502040204020203" pitchFamily="34" charset="0"/>
              </a:rPr>
              <a:t>Big data analytics in Fog-enabled IoT Networks : towards a privacy and Security perspective approach.</a:t>
            </a:r>
            <a:endParaRPr lang="en-IN" dirty="0">
              <a:latin typeface="Bahnschrift Light SemiCondensed" panose="020B05020402040202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0047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/>
          <p:nvPr/>
        </p:nvSpPr>
        <p:spPr>
          <a:xfrm rot="-1201901">
            <a:off x="119863" y="1653228"/>
            <a:ext cx="8816499" cy="15959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05BB2"/>
                    </a:gs>
                    <a:gs pos="100000">
                      <a:srgbClr val="B1187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V Boli" panose="02000500030200090000" pitchFamily="2" charset="0"/>
                <a:cs typeface="MV Boli" panose="02000500030200090000" pitchFamily="2" charset="0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833400" y="373650"/>
            <a:ext cx="7477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3B3E4D"/>
              </a:solidFill>
              <a:highlight>
                <a:srgbClr val="FFFFFF"/>
              </a:highlight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232575" y="373650"/>
            <a:ext cx="8078100" cy="25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What is the Apriori Algorithm?</a:t>
            </a:r>
            <a:endParaRPr sz="2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 b="1">
                <a:solidFill>
                  <a:srgbClr val="3B3E4D"/>
                </a:solidFill>
                <a:latin typeface="Roboto"/>
                <a:ea typeface="Roboto"/>
                <a:cs typeface="Roboto"/>
                <a:sym typeface="Roboto"/>
              </a:rPr>
              <a:t>Apriori algorithm, a classic algorithm, is useful in mining frequent itemsets and relevant association rules. Usually, this algorithm is operated on a database containing a large number of transactions</a:t>
            </a:r>
            <a:r>
              <a:rPr lang="en" sz="1750" b="1">
                <a:solidFill>
                  <a:srgbClr val="3B3E4D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750" b="1">
              <a:solidFill>
                <a:srgbClr val="3B3E4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b="1">
                <a:solidFill>
                  <a:srgbClr val="3B3E4D"/>
                </a:solidFill>
                <a:latin typeface="Roboto"/>
                <a:ea typeface="Roboto"/>
                <a:cs typeface="Roboto"/>
                <a:sym typeface="Roboto"/>
              </a:rPr>
              <a:t>It was given by Rakesh Agrawal and R Srikant in 1994.</a:t>
            </a:r>
            <a:endParaRPr sz="1750" b="1">
              <a:solidFill>
                <a:srgbClr val="3B3E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383825" y="3487150"/>
            <a:ext cx="82911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latin typeface="Roboto"/>
                <a:ea typeface="Roboto"/>
                <a:cs typeface="Roboto"/>
                <a:sym typeface="Roboto"/>
              </a:rPr>
              <a:t>Apriori - An odd name</a:t>
            </a:r>
            <a:endParaRPr sz="26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3B3E4D"/>
                </a:solidFill>
              </a:rPr>
              <a:t>It has got this odd name because it uses ‘prior’ knowledge of frequent itemset properties.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1486375" y="1771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Definition of Apriori algorithm</a:t>
            </a:r>
            <a:endParaRPr sz="23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450" y="1143325"/>
            <a:ext cx="7507976" cy="31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833400" y="373650"/>
            <a:ext cx="7477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3B3E4D"/>
              </a:solidFill>
              <a:highlight>
                <a:srgbClr val="FFFFFF"/>
              </a:highlight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83850" y="766050"/>
            <a:ext cx="8183700" cy="30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 b="1">
                <a:solidFill>
                  <a:srgbClr val="3B3E4D"/>
                </a:solidFill>
                <a:latin typeface="Verdana"/>
                <a:ea typeface="Verdana"/>
                <a:cs typeface="Verdana"/>
                <a:sym typeface="Verdana"/>
              </a:rPr>
              <a:t>Theory</a:t>
            </a:r>
            <a:endParaRPr sz="2850" b="1">
              <a:solidFill>
                <a:srgbClr val="3B3E4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3B3E4D"/>
                </a:solidFill>
              </a:rPr>
              <a:t>Three significant components comprise the apriori algorithm. They are as follows.</a:t>
            </a:r>
            <a:endParaRPr sz="1550">
              <a:solidFill>
                <a:srgbClr val="3B3E4D"/>
              </a:solidFill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E4D"/>
              </a:buClr>
              <a:buSzPts val="1550"/>
              <a:buChar char="●"/>
            </a:pPr>
            <a:r>
              <a:rPr lang="en" sz="1550">
                <a:solidFill>
                  <a:srgbClr val="3B3E4D"/>
                </a:solidFill>
              </a:rPr>
              <a:t>Support</a:t>
            </a:r>
            <a:endParaRPr sz="1550">
              <a:solidFill>
                <a:srgbClr val="3B3E4D"/>
              </a:solidFill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E4D"/>
              </a:buClr>
              <a:buSzPts val="1550"/>
              <a:buChar char="●"/>
            </a:pPr>
            <a:r>
              <a:rPr lang="en" sz="1550">
                <a:solidFill>
                  <a:srgbClr val="3B3E4D"/>
                </a:solidFill>
              </a:rPr>
              <a:t>Confidence</a:t>
            </a:r>
            <a:endParaRPr sz="1550">
              <a:solidFill>
                <a:srgbClr val="3B3E4D"/>
              </a:solidFill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E4D"/>
              </a:buClr>
              <a:buSzPts val="1550"/>
              <a:buChar char="●"/>
            </a:pPr>
            <a:r>
              <a:rPr lang="en" sz="1550">
                <a:solidFill>
                  <a:srgbClr val="3B3E4D"/>
                </a:solidFill>
              </a:rPr>
              <a:t>Lift</a:t>
            </a:r>
            <a:endParaRPr sz="1550">
              <a:solidFill>
                <a:srgbClr val="3B3E4D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Support - The frequency of X, or how frequently an item appears in the collection, is called support. It's the percentage of the transaction T that has the itemset X in it. If there are X datasets, the following may be written per transaction T:</a:t>
            </a:r>
            <a:endParaRPr sz="160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2200"/>
              </a:spcAft>
              <a:buNone/>
            </a:pPr>
            <a:endParaRPr sz="1550">
              <a:solidFill>
                <a:srgbClr val="3B3E4D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475" y="3795750"/>
            <a:ext cx="207645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/>
        </p:nvSpPr>
        <p:spPr>
          <a:xfrm>
            <a:off x="152100" y="213325"/>
            <a:ext cx="8799000" cy="1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Confidence - The degree of confidence in a rule reflects how often it is correct. Or, since the incidence of X is already known, how frequently the elements X and Y appear together in the dataset. It's the proportion of a transaction including X and Y to the number of records containing X and Y. </a:t>
            </a:r>
            <a:endParaRPr sz="160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2200"/>
              </a:spcAft>
              <a:buNone/>
            </a:pPr>
            <a:endParaRPr sz="1550">
              <a:solidFill>
                <a:srgbClr val="3B3E4D"/>
              </a:solidFill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375" y="1459375"/>
            <a:ext cx="245745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244200" y="1923425"/>
            <a:ext cx="8584200" cy="246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Lift - is the strength of any rule. It is the ratio of the observed support measure and expected support if X and Y are independent of each other. It has three possible values:</a:t>
            </a:r>
            <a:endParaRPr sz="1600" dirty="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254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●</a:t>
            </a:r>
            <a:r>
              <a:rPr lang="en" sz="1600" dirty="0">
                <a:latin typeface="Lora"/>
                <a:ea typeface="Lora"/>
                <a:cs typeface="Lora"/>
                <a:sym typeface="Lora"/>
              </a:rPr>
              <a:t>Lift = 1: Antecedent and subsequent occurrence probabilities are independent of one another.</a:t>
            </a:r>
            <a:endParaRPr sz="1600" dirty="0">
              <a:latin typeface="Lora"/>
              <a:ea typeface="Lora"/>
              <a:cs typeface="Lora"/>
              <a:sym typeface="Lora"/>
            </a:endParaRPr>
          </a:p>
          <a:p>
            <a:pPr marL="0" marR="254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●</a:t>
            </a:r>
            <a:r>
              <a:rPr lang="en" sz="1600" dirty="0">
                <a:latin typeface="Lora"/>
                <a:ea typeface="Lora"/>
                <a:cs typeface="Lora"/>
                <a:sym typeface="Lora"/>
              </a:rPr>
              <a:t>Lift &gt; 1: Determines the degree to which the two itemsets are interdependent.</a:t>
            </a:r>
            <a:endParaRPr sz="1600" dirty="0">
              <a:latin typeface="Lora"/>
              <a:ea typeface="Lora"/>
              <a:cs typeface="Lora"/>
              <a:sym typeface="Lora"/>
            </a:endParaRPr>
          </a:p>
          <a:p>
            <a:pPr marL="0" marR="254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●</a:t>
            </a:r>
            <a:r>
              <a:rPr lang="en" sz="1600" dirty="0">
                <a:latin typeface="Lora"/>
                <a:ea typeface="Lora"/>
                <a:cs typeface="Lora"/>
                <a:sym typeface="Lora"/>
              </a:rPr>
              <a:t>Lift &lt; 1: It indicates that one object is a replacement for another, implying that one item causes harm to another.</a:t>
            </a:r>
            <a:endParaRPr sz="1600" dirty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825" y="4232225"/>
            <a:ext cx="24574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050" y="76200"/>
            <a:ext cx="4898975" cy="49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168900" y="555600"/>
            <a:ext cx="3562200" cy="19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/>
              <a:t>Steps to apply Apriori algorithm</a:t>
            </a:r>
            <a:endParaRPr sz="29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750" y="113825"/>
            <a:ext cx="7692225" cy="49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/>
        </p:nvSpPr>
        <p:spPr>
          <a:xfrm>
            <a:off x="690900" y="271800"/>
            <a:ext cx="8152800" cy="48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❖"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The ECLAT algorithm stands for Equivalence Class Clustering and bottom-up Lattice Traversal. 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❖"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It is one of the popular methods of </a:t>
            </a:r>
            <a:r>
              <a:rPr lang="en" sz="210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Association Rule mining</a:t>
            </a:r>
            <a:r>
              <a:rPr lang="en" sz="2100">
                <a:latin typeface="Roboto"/>
                <a:ea typeface="Roboto"/>
                <a:cs typeface="Roboto"/>
                <a:sym typeface="Roboto"/>
              </a:rPr>
              <a:t>. It is a more efficient and scalable version of the Apriori algorithm. 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❖"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While the Apriori algorithm works in a horizontal sense imitating the Breadth-First Search of a graph, the ECLAT algorithm works in a vertical manner just like the Depth-First Search of a graph.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❖"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This vertical approach of the ECLAT algorithm makes it a faster algorithm than the Apriori algorithm.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1266</Words>
  <Application>Microsoft Office PowerPoint</Application>
  <PresentationFormat>On-screen Show (16:9)</PresentationFormat>
  <Paragraphs>84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Georgia</vt:lpstr>
      <vt:lpstr>Merriweather</vt:lpstr>
      <vt:lpstr>Verdana</vt:lpstr>
      <vt:lpstr>Oswald</vt:lpstr>
      <vt:lpstr>Bahnschrift Light SemiCondensed</vt:lpstr>
      <vt:lpstr>Montserrat</vt:lpstr>
      <vt:lpstr>Roboto</vt:lpstr>
      <vt:lpstr>Trebuchet MS</vt:lpstr>
      <vt:lpstr>Lora</vt:lpstr>
      <vt:lpstr>Bahnschrift Light</vt:lpstr>
      <vt:lpstr>Arial</vt:lpstr>
      <vt:lpstr>Playfair Display</vt:lpstr>
      <vt:lpstr>MV Boli</vt:lpstr>
      <vt:lpstr>Lato</vt:lpstr>
      <vt:lpstr>Pop</vt:lpstr>
      <vt:lpstr>A Comparative Analysis of Machine Learning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Steps to apply Apriori algorithm</vt:lpstr>
      <vt:lpstr>PowerPoint Presentation</vt:lpstr>
      <vt:lpstr>PowerPoint Presentation</vt:lpstr>
      <vt:lpstr>Steps to apply ECLAT algorithm</vt:lpstr>
      <vt:lpstr>PowerPoint Presentation</vt:lpstr>
      <vt:lpstr>Steps involved in classification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Comparative Analysis of Machine Learning Algorithms</dc:title>
  <cp:lastModifiedBy>Indrashis Mitra</cp:lastModifiedBy>
  <cp:revision>12</cp:revision>
  <dcterms:modified xsi:type="dcterms:W3CDTF">2022-04-11T06:10:56Z</dcterms:modified>
</cp:coreProperties>
</file>